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9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7" r:id="rId28"/>
    <p:sldId id="288" r:id="rId29"/>
    <p:sldId id="282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FCC33-A00B-409C-AC71-D9EC9F3E8FCA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673C-DE9D-4BCE-BA30-636BD3E26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2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673C-DE9D-4BCE-BA30-636BD3E262B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6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673C-DE9D-4BCE-BA30-636BD3E262B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7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7804B6-54CB-4149-86F5-728E236272CF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8701C2-9B6A-4465-AFA6-5F5C2CD0EF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8170644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406950"/>
            <a:ext cx="67153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МОЛОДЁЖНЫЙ </a:t>
            </a:r>
          </a:p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ДЕСАНТ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59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7478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72008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Проведение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акций, мероприятий,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концертов, конкурсов, походов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информации.</a:t>
            </a:r>
          </a:p>
          <a:p>
            <a:pPr algn="just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постоянно.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61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0976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988" y="1628800"/>
            <a:ext cx="756084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Оформление ежегодного содержательного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Аналитическая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итогам реализации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 отчетный год.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на следующий год. </a:t>
            </a:r>
          </a:p>
          <a:p>
            <a:pPr lvl="0"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(в связи с выездом за пределы района подготовленной молодёжи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136904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b="1" i="1" dirty="0"/>
              <a:t>    </a:t>
            </a:r>
            <a:endParaRPr lang="ru-RU" b="1" i="1" dirty="0" smtClean="0"/>
          </a:p>
          <a:p>
            <a:pPr algn="just">
              <a:lnSpc>
                <a:spcPct val="12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Материально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технической  базой для осуществления данного  проекта стал отдел по спорту и молодёжной политике администрации Партизанского муниципального района, с использованием помещения, телефона, оргтехники.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Кроме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в качестве материально-технических ресурсов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средства участников движения (услуги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телефонии и др.)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Контроль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руководство над реализацией проекта по вовлечению молодежи в общественно-значимую деятельность  осуществляется  ведущим специалистом 1 разряда отдела по спорту и молодёжной политике администрации Партизанского муниципального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02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377178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намеченных мероприятий проекта будут достигнуто увеличение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района,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социально-значимой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деятельностью, по отношению к остальной молодежи района - на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2,25 % ежегодно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 района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 площадки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добровольческой  деятельности. Привлечение средств массовой информации к деятельности добровольцев  (количество публикаций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месяц) будет способствовать росту престижа добровольческой деятельности во внешней среде.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позволит повысить социальную активность молодежи Партизанского муниципального района путем ее привлечения в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общественно-значимую 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получит подготовленных активных ребят, готовых к любым жизненным ситуациям.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76672"/>
            <a:ext cx="7056784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</a:t>
            </a:r>
          </a:p>
          <a:p>
            <a:pPr algn="ctr">
              <a:lnSpc>
                <a:spcPct val="12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эффект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0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 жизнеспособности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1464"/>
              </p:ext>
            </p:extLst>
          </p:nvPr>
        </p:nvGraphicFramePr>
        <p:xfrm>
          <a:off x="611560" y="692696"/>
          <a:ext cx="7848872" cy="56743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23503"/>
                <a:gridCol w="3725369"/>
              </a:tblGrid>
              <a:tr h="257617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Сильные стороны: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отсутствие конкуренции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поддержка органами  власти в сфере молодёжной политики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новейших технологий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наличие ресурсов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сотрудничество с различными структурами</a:t>
                      </a:r>
                    </a:p>
                    <a:p>
                      <a:pPr marL="342900" marR="438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3429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проведение исследовательских работ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0" marR="415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Слабые стороны:</a:t>
                      </a:r>
                    </a:p>
                    <a:p>
                      <a:pPr marL="34290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большая протяжённость района, недостаточная транспортная активность</a:t>
                      </a:r>
                    </a:p>
                    <a:p>
                      <a:pPr marL="34290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отсутствие личного транспорта</a:t>
                      </a:r>
                    </a:p>
                    <a:p>
                      <a:pPr marL="34290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слабые интеграционные связи с другими образованиями</a:t>
                      </a:r>
                    </a:p>
                    <a:p>
                      <a:pPr marL="34290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ограниченность собственных источников дохода</a:t>
                      </a:r>
                    </a:p>
                    <a:p>
                      <a:pPr marL="34290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миграция наиболее активной части молодёжи (студентов) за пределы района</a:t>
                      </a:r>
                    </a:p>
                    <a:p>
                      <a:pPr marL="49530" algn="just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0" marR="41510" marT="0" marB="0">
                    <a:noFill/>
                  </a:tcPr>
                </a:tc>
              </a:tr>
              <a:tr h="269412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Возможности: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спонсорские вложения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государственное финансирование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творческий потенциал актива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возможность самосовершенствования в сопровождении специалистов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постоянное привлечение заинтересованных людей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работа с различными социальными группами</a:t>
                      </a:r>
                    </a:p>
                    <a:p>
                      <a:pPr marL="342900" marR="158115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свобода самовыражения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0" marR="415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Угрозы: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ухудшение экономической ситуации (недостаточное ресурсное обеспечение)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потеря партнеров, спонсоров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низкая социальная активность населения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непонимание со стороны более старшего поколения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отказ от сотрудничества</a:t>
                      </a:r>
                    </a:p>
                    <a:p>
                      <a:pPr marL="342900" marR="160020" lvl="0" indent="-342900" algn="just"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неблагоприятные демографические изменения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10" marR="4151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6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412776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молодежная организация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Добровольческий Актив Района, включающая 50 человек, которые являются активом Партизанского района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группа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Партизанского района»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https://vk.com/club81706445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58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общественных мероприятий, в которых приняли участие более 100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группа в селе Екатериновка Партизанского муниципального района «Добрые сердца»</a:t>
            </a:r>
          </a:p>
          <a:p>
            <a:pPr lvl="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добровольцев постоянно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9309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реализации проекта с 2014 года были достигнуты следующие результаты: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5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84192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000" b="1" cap="none" spc="0" dirty="0" smtClean="0">
                <a:ln/>
                <a:solidFill>
                  <a:schemeClr val="accent3"/>
                </a:solidFill>
                <a:effectLst/>
              </a:rPr>
              <a:t>Деятельность</a:t>
            </a:r>
          </a:p>
          <a:p>
            <a:pPr algn="ctr">
              <a:lnSpc>
                <a:spcPct val="150000"/>
              </a:lnSpc>
            </a:pPr>
            <a:r>
              <a:rPr lang="ru-RU" sz="5000" b="1" cap="none" spc="0" dirty="0" smtClean="0">
                <a:ln/>
                <a:solidFill>
                  <a:schemeClr val="accent3"/>
                </a:solidFill>
                <a:effectLst/>
              </a:rPr>
              <a:t>«Молодежного десанта»</a:t>
            </a:r>
            <a:endParaRPr lang="ru-RU" sz="5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208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732240" cy="5049180"/>
          </a:xfrm>
          <a:prstGeom prst="rect">
            <a:avLst/>
          </a:prstGeom>
          <a:ln w="28575">
            <a:solidFill>
              <a:srgbClr val="FF99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7280" y="55172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акция, посвященная погибшим морякам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Тихоокеанского флота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452320" cy="5589240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9592" y="602128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«Чистые берега» (мыс Неприступный)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2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380312" cy="5535234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602128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волонтёров»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В нашей жизни есть два самых важных события: это день, когда мы родились, и день, когда мы поняли, для чего родились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»</a:t>
            </a:r>
          </a:p>
          <a:p>
            <a:pPr algn="ctr"/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Mistral" pitchFamily="66" charset="0"/>
            </a:endParaRP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istral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-Марк Твен-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416491" cy="3312368"/>
          </a:xfrm>
          <a:prstGeom prst="rect">
            <a:avLst/>
          </a:prstGeom>
          <a:ln w="34925">
            <a:solidFill>
              <a:srgbClr val="FF99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8064" y="4046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игры,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rgarg\Desktop\Новая папка\семин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0" y="3323537"/>
            <a:ext cx="4084839" cy="3210088"/>
          </a:xfrm>
          <a:prstGeom prst="rect">
            <a:avLst/>
          </a:prstGeom>
          <a:noFill/>
          <a:ln w="3175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42492"/>
            <a:ext cx="4572000" cy="3429000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</p:spTree>
    <p:extLst>
      <p:ext uri="{BB962C8B-B14F-4D97-AF65-F5344CB8AC3E}">
        <p14:creationId xmlns:p14="http://schemas.microsoft.com/office/powerpoint/2010/main" val="122548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236296" cy="5427222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69368" y="58772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«Нет СПИДу!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 наркотикам!»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647"/>
            <a:ext cx="6732240" cy="5049180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85899" y="5723738"/>
            <a:ext cx="680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автомотопробег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посвящённый Дню победы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Отечественной войне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1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" y="153460"/>
            <a:ext cx="5039461" cy="3779596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47303"/>
            <a:ext cx="4800533" cy="3600400"/>
          </a:xfrm>
          <a:prstGeom prst="rect">
            <a:avLst/>
          </a:prstGeom>
          <a:ln w="31750">
            <a:solidFill>
              <a:srgbClr val="FF99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81244" y="8367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информационных листовок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37399" y="5707209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2850" y="537321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субботники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372"/>
            <a:ext cx="4466171" cy="3349628"/>
          </a:xfrm>
          <a:prstGeom prst="rect">
            <a:avLst/>
          </a:prstGeom>
          <a:ln w="25400">
            <a:solidFill>
              <a:srgbClr val="FF9933"/>
            </a:solidFill>
          </a:ln>
        </p:spPr>
      </p:pic>
      <p:pic>
        <p:nvPicPr>
          <p:cNvPr id="7" name="Picture 3" descr="C:\Users\rgarg\Desktop\Новая папка\сажаем сир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287745" cy="2504311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garg\Desktop\Новая папка\сере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76" y="1988840"/>
            <a:ext cx="4143476" cy="3107607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5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garg\Desktop\Новая папка\поход к ветеран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481"/>
            <a:ext cx="3816424" cy="2862318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garg\Desktop\Новая папка\посещение ветера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512503" cy="3384376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725\Desktop\Общественная инициатива\фото\Для Яны\Rod_JKDJz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4" y="3068960"/>
            <a:ext cx="4364858" cy="3126905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4783" y="4725144"/>
            <a:ext cx="367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ветеранам Великой Отечественной войны,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вдовам участников,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труженикам тыла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garg\Desktop\Новая папка\рос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2" y="836712"/>
            <a:ext cx="4152461" cy="3114346"/>
          </a:xfrm>
          <a:prstGeom prst="rect">
            <a:avLst/>
          </a:prstGeom>
          <a:noFill/>
          <a:ln w="3175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707" y="4282265"/>
            <a:ext cx="30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«Желаю тебе, Россия!»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906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посвященные Дню России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rgarg\Desktop\Новая папка\день России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11818"/>
            <a:ext cx="4503729" cy="3377796"/>
          </a:xfrm>
          <a:prstGeom prst="rect">
            <a:avLst/>
          </a:prstGeom>
          <a:noFill/>
          <a:ln w="3175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57332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«Моя Россия»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2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garg\Desktop\Новая папка\операция 8 март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6" y="260648"/>
            <a:ext cx="7416285" cy="5279263"/>
          </a:xfrm>
          <a:prstGeom prst="rect">
            <a:avLst/>
          </a:prstGeom>
          <a:noFill/>
          <a:ln w="31750">
            <a:solidFill>
              <a:srgbClr val="FF9933"/>
            </a:solidFill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5778075"/>
            <a:ext cx="727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акция с ГИБДД, приуроченная к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Международному женскому дню «Берегите женщин»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8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1\Рабочий стол\Молодёжное правительство\В край\Проект\DdUJih0l_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3282" cy="3023712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1\Рабочий стол\Молодёжное правительство\В край\Проект\tjuLgnY6c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257247" cy="3191616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1490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2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9" y="476672"/>
            <a:ext cx="4142718" cy="3107039"/>
          </a:xfrm>
          <a:prstGeom prst="rect">
            <a:avLst/>
          </a:prstGeom>
          <a:ln w="25400">
            <a:solidFill>
              <a:srgbClr val="FF99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67159" y="4005064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мероприятиях, проводимых для молодежных добровольческих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Приморского края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725\Desktop\Новый рисун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76672"/>
            <a:ext cx="4150155" cy="3107039"/>
          </a:xfrm>
          <a:prstGeom prst="rect">
            <a:avLst/>
          </a:prstGeom>
          <a:noFill/>
          <a:ln w="254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1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260648"/>
            <a:ext cx="8136905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происходящие в российском обществе, выдвигают высокие требования к уровню социальной активности личности. Возрастание степени динамичности и изменчивости окружающего социума ставит задачу активного включения личности в преобразовательное взаимодействие со средой в ряд наиболее актуальных задач социального становления субъекта общественной жизни. Но проблема в том, что далеко не каждый готов к этим преобразованиям в силу разных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причин: сложное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положение, удалённость от культурных центров, равнодушие, подмена реальной жизни жизнью виртуальной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Поэтому особо остро стоит проблема   вовлечения  молодежи в решение социальных проблем, пропаганду добровольческого движения, формирование у молодёжи района активной жизненной позиции.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25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99288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добровольчества,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 нашей стране глубокие исторические корни. Во все времена представители разных сословий, возрастов, взглядов бескорыстно служили Отечеству.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Сегодня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уверенностью говорить о том, что добровольческое движение в России развивается, обогащается новыми идеями, замыслами,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004" y="5085184"/>
            <a:ext cx="399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Президент Российской Федерации</a:t>
            </a:r>
          </a:p>
          <a:p>
            <a:r>
              <a:rPr lang="ru-RU" sz="1600" dirty="0" smtClean="0"/>
              <a:t>                                             В.В. Путин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262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848872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статистики в Партизанском муниципальном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01.01.2014 проживало 29 683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Численность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30 лет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6 777 человек (22,83%). Из них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льшая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активных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– это студенты, которые находятся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пределов территории района.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Именно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«Молодежный десант», в первую очередь, направлен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общественной деятельности молодых людей в возрасте от 14 до 18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При этом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остальная молодёжь 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оставаться в стороне.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201" y="1052736"/>
            <a:ext cx="7632848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Проект «Молодежный десант» был создан по инициативе активной молодежи Партизанского муниципального района при поддержке отдела по спорту администрации Партизанского муниципального  района, муниципального казенного учреждения «Управление образования» Партизанского муниципального района, а также районных учреждений культуры.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7768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«Молодежный десант»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  вокруг идей добра, патриотизма, социального позитива для достижения общих целей и реализации социально-значимых проектов.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 вовлечение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 в общественно значимую деятельность;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     налаживание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и контактов с различными районными и региональными организациями,  организация и проведение социально-значимых молодежных акций и мероприятий;</a:t>
            </a:r>
          </a:p>
          <a:p>
            <a:pPr lvl="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 освещение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и позитивных событий, мероприятий, акций на территории Партизанского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    формирование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общественного мнения и повышение престижа общественной деятельности молодёжи  в обществе.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66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92088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</a:p>
          <a:p>
            <a:pPr algn="ctr">
              <a:lnSpc>
                <a:spcPct val="13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Включает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максимальное информирование  молодёжи  о возможности включения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общественно-значимую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algn="just">
              <a:lnSpc>
                <a:spcPct val="13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Информирование участников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через:</a:t>
            </a:r>
          </a:p>
          <a:p>
            <a:pPr algn="just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сети;</a:t>
            </a:r>
          </a:p>
          <a:p>
            <a:pPr algn="just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информационных буклетов;</a:t>
            </a:r>
          </a:p>
          <a:p>
            <a:pPr algn="just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образовательных учреждениях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ctr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24312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367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88840"/>
            <a:ext cx="676875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инициативной группы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населённом пункте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Владимиро-Александровское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926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878" y="1556792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Подготовка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молодёжи, с привлечением различных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структур, в том числе::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мастер-классы специалистов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медицинских работников, сотрудников МЧС,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региональных органов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района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  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на семинары, курсы, участие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конкурсах.</a:t>
            </a:r>
          </a:p>
          <a:p>
            <a:pPr algn="just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постоянно.</a:t>
            </a:r>
          </a:p>
          <a:p>
            <a:pPr algn="just"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989</Words>
  <Application>Microsoft Office PowerPoint</Application>
  <PresentationFormat>Экран (4:3)</PresentationFormat>
  <Paragraphs>141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Афанасьева Яна Евгеньевна</dc:creator>
  <cp:lastModifiedBy>Афанасьева Яна Евгеньевна</cp:lastModifiedBy>
  <cp:revision>94</cp:revision>
  <dcterms:created xsi:type="dcterms:W3CDTF">2017-05-29T02:11:42Z</dcterms:created>
  <dcterms:modified xsi:type="dcterms:W3CDTF">2017-05-31T06:08:48Z</dcterms:modified>
</cp:coreProperties>
</file>